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9"/>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309" r:id="rId21"/>
    <p:sldId id="277" r:id="rId22"/>
    <p:sldId id="278" r:id="rId23"/>
    <p:sldId id="310" r:id="rId24"/>
    <p:sldId id="279" r:id="rId25"/>
    <p:sldId id="280" r:id="rId26"/>
    <p:sldId id="297" r:id="rId27"/>
    <p:sldId id="281" r:id="rId28"/>
    <p:sldId id="298" r:id="rId29"/>
    <p:sldId id="282" r:id="rId30"/>
    <p:sldId id="299" r:id="rId31"/>
    <p:sldId id="300" r:id="rId32"/>
    <p:sldId id="301" r:id="rId33"/>
    <p:sldId id="284" r:id="rId34"/>
    <p:sldId id="293" r:id="rId35"/>
    <p:sldId id="294" r:id="rId36"/>
    <p:sldId id="295" r:id="rId37"/>
    <p:sldId id="285" r:id="rId38"/>
    <p:sldId id="286" r:id="rId39"/>
    <p:sldId id="287" r:id="rId40"/>
    <p:sldId id="288" r:id="rId41"/>
    <p:sldId id="289" r:id="rId42"/>
    <p:sldId id="290" r:id="rId43"/>
    <p:sldId id="291" r:id="rId44"/>
    <p:sldId id="292" r:id="rId45"/>
    <p:sldId id="302" r:id="rId46"/>
    <p:sldId id="303" r:id="rId47"/>
    <p:sldId id="304" r:id="rId48"/>
    <p:sldId id="305" r:id="rId49"/>
    <p:sldId id="314" r:id="rId50"/>
    <p:sldId id="312" r:id="rId51"/>
    <p:sldId id="315" r:id="rId52"/>
    <p:sldId id="269" r:id="rId53"/>
    <p:sldId id="270" r:id="rId54"/>
    <p:sldId id="306" r:id="rId55"/>
    <p:sldId id="260" r:id="rId56"/>
    <p:sldId id="261" r:id="rId57"/>
    <p:sldId id="262" r:id="rId58"/>
  </p:sldIdLst>
  <p:sldSz cx="12192000" cy="6858000"/>
  <p:notesSz cx="6858000" cy="9144000"/>
  <p:embeddedFontLst>
    <p:embeddedFont>
      <p:font typeface="Cambria Math" panose="02040503050406030204" pitchFamily="18" charset="0"/>
      <p:regular r:id="rId60"/>
    </p:embeddedFont>
    <p:embeddedFont>
      <p:font typeface="等线" panose="02010600030101010101" pitchFamily="2" charset="-122"/>
      <p:regular r:id="rId61"/>
      <p:bold r:id="rId62"/>
    </p:embeddedFont>
    <p:embeddedFont>
      <p:font typeface="Century Gothic" panose="020B0502020202020204" pitchFamily="34" charset="0"/>
      <p:regular r:id="rId63"/>
      <p:bold r:id="rId64"/>
      <p:italic r:id="rId65"/>
      <p:boldItalic r:id="rId66"/>
    </p:embeddedFont>
    <p:embeddedFont>
      <p:font typeface="Consolas" panose="020B0609020204030204" pitchFamily="49" charset="0"/>
      <p:regular r:id="rId67"/>
      <p:bold r:id="rId68"/>
      <p:italic r:id="rId69"/>
      <p:boldItalic r:id="rId70"/>
    </p:embeddedFont>
    <p:embeddedFont>
      <p:font typeface="Calibri" panose="020F0502020204030204" pitchFamily="34" charset="0"/>
      <p:regular r:id="rId71"/>
      <p:bold r:id="rId72"/>
      <p:italic r:id="rId73"/>
      <p:boldItalic r:id="rId74"/>
    </p:embeddedFont>
    <p:embeddedFont>
      <p:font typeface="Wingdings 2" panose="05020102010507070707" pitchFamily="18" charset="2"/>
      <p:regular r:id="rId7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154" autoAdjust="0"/>
  </p:normalViewPr>
  <p:slideViewPr>
    <p:cSldViewPr snapToGrid="0">
      <p:cViewPr>
        <p:scale>
          <a:sx n="100" d="100"/>
          <a:sy n="100" d="100"/>
        </p:scale>
        <p:origin x="8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33</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a:t>
            </a:r>
            <a:r>
              <a:rPr lang="en-US" altLang="zh-CN" sz="1400" baseline="0" dirty="0" smtClean="0"/>
              <a:t>are </a:t>
            </a:r>
            <a:r>
              <a:rPr lang="en-US" altLang="zh-CN" sz="1400" baseline="0" dirty="0"/>
              <a:t>according to real-life </a:t>
            </a:r>
            <a:r>
              <a:rPr lang="en-US" altLang="zh-CN" sz="1400" baseline="0" dirty="0" smtClean="0"/>
              <a:t>experience, </a:t>
            </a:r>
            <a:r>
              <a:rPr lang="en-US" altLang="zh-CN" sz="1400" baseline="0" dirty="0"/>
              <a:t>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47</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48</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For the Flying Wing aircraft, as we've already divided it into four blocks, we define the intersection point of the main aisle and the </a:t>
            </a:r>
            <a:r>
              <a:rPr lang="en-US" altLang="zh-CN" sz="1400" dirty="0" err="1" smtClean="0"/>
              <a:t>ith</a:t>
            </a:r>
            <a:r>
              <a:rPr lang="en-US" altLang="zh-CN" sz="1400" dirty="0" smtClean="0"/>
              <a:t> block aisle as (</a:t>
            </a:r>
            <a:r>
              <a:rPr lang="en-US" altLang="zh-CN" sz="1400" dirty="0" err="1" smtClean="0"/>
              <a:t>i</a:t>
            </a:r>
            <a:r>
              <a:rPr lang="en-US" altLang="zh-CN" sz="1400" dirty="0" smtClean="0"/>
              <a:t>, 0, 0), and the </a:t>
            </a:r>
            <a:r>
              <a:rPr lang="en-US" altLang="zh-CN" sz="1400" dirty="0" err="1" smtClean="0"/>
              <a:t>ith</a:t>
            </a:r>
            <a:r>
              <a:rPr lang="en-US" altLang="zh-CN" sz="1400" dirty="0" smtClean="0"/>
              <a:t> block aisle as its x-grid. And for the TETA aircraft, we define the entrance cell in the left as (0, 0), and the direction of the two aisles as the x-grid. The seats with a negative x-coordinate are the first class. And for the rest, passengers with seats x-coordinated 1 and 9 would board first, while those with 4 and 6 board last.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 is the coordinates for the TETA Aircraft.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a:t>
            </a:r>
            <a:r>
              <a:rPr lang="en-US" altLang="zh-CN" sz="1400" dirty="0" smtClean="0"/>
              <a:t> </a:t>
            </a:r>
            <a:r>
              <a:rPr lang="en-US" altLang="zh-CN" sz="1400" dirty="0"/>
              <a:t>the main ideas when we apply the</a:t>
            </a:r>
            <a:r>
              <a:rPr lang="en-US" altLang="zh-CN" sz="1400" baseline="0" dirty="0"/>
              <a:t> model to different aircrafts. TETA </a:t>
            </a:r>
            <a:r>
              <a:rPr lang="en-US" altLang="zh-CN" sz="1400" baseline="0" dirty="0" smtClean="0"/>
              <a:t>and the </a:t>
            </a:r>
            <a:r>
              <a:rPr lang="en-US" altLang="zh-CN" sz="1400" baseline="0" dirty="0"/>
              <a:t>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55</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56</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57</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5.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a:t>
            </a:r>
            <a:r>
              <a:rPr lang="en-US" altLang="zh-CN" dirty="0"/>
              <a:t>, the summation (or </a:t>
            </a:r>
            <a:r>
              <a:rPr lang="en-US" altLang="zh-CN" dirty="0"/>
              <a:t>integral) of these two defined velocities will roughly amount to the same value</a:t>
            </a:r>
            <a:r>
              <a:rPr lang="en-US" altLang="zh-CN" dirty="0"/>
              <a:t>.</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21"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22"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61"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88"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89"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90"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20"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00"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68"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38"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39"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86"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87"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36"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37"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40"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unexpectedly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unshown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solidFill>
                  <a:schemeClr val="tx1"/>
                </a:solidFill>
                <a:latin typeface="Times New Roman" panose="02020603050405020304" pitchFamily="18" charset="0"/>
                <a:cs typeface="Times New Roman" panose="02020603050405020304" pitchFamily="18" charset="0"/>
              </a:rPr>
              <a:t>满意度指数</a:t>
            </a:r>
            <a:r>
              <a:rPr lang="en-US" altLang="zh-CN" dirty="0">
                <a:solidFill>
                  <a:schemeClr val="tx1"/>
                </a:solidFill>
                <a:latin typeface="Times New Roman" panose="02020603050405020304" pitchFamily="18" charset="0"/>
                <a:cs typeface="Times New Roman" panose="02020603050405020304" pitchFamily="18" charset="0"/>
              </a:rPr>
              <a:t/>
            </a:r>
            <a:br>
              <a:rPr lang="en-US" altLang="zh-CN" dirty="0">
                <a:solidFill>
                  <a:schemeClr val="tx1"/>
                </a:solidFill>
                <a:latin typeface="Times New Roman" panose="02020603050405020304" pitchFamily="18" charset="0"/>
                <a:cs typeface="Times New Roman" panose="02020603050405020304" pitchFamily="18" charset="0"/>
              </a:rPr>
            </a:br>
            <a:r>
              <a:rPr lang="en-US" altLang="zh-CN" sz="2000" dirty="0">
                <a:solidFill>
                  <a:schemeClr val="tx1"/>
                </a:solidFill>
                <a:latin typeface="Times New Roman" panose="02020603050405020304" pitchFamily="18" charset="0"/>
                <a:cs typeface="Times New Roman" panose="02020603050405020304" pitchFamily="18" charset="0"/>
              </a:rPr>
              <a:t>Satisfaction Index</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a:t>
              </a:r>
              <a:r>
                <a:rPr lang="en-US" altLang="zh-CN" sz="1500" dirty="0">
                  <a:latin typeface="Times New Roman" panose="02020603050405020304" pitchFamily="18" charset="0"/>
                  <a:ea typeface="宋体" panose="02010600030101010101" pitchFamily="2" charset="-122"/>
                </a:rPr>
                <a:t>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Tree>
    <p:extLst>
      <p:ext uri="{BB962C8B-B14F-4D97-AF65-F5344CB8AC3E}">
        <p14:creationId xmlns:p14="http://schemas.microsoft.com/office/powerpoint/2010/main" val="983839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084" y="1920239"/>
            <a:ext cx="11769833" cy="4452573"/>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smtClean="0">
                <a:latin typeface="Times New Roman" panose="02020603050405020304" pitchFamily="18" charset="0"/>
                <a:ea typeface="宋体" panose="02010600030101010101" pitchFamily="2" charset="-122"/>
              </a:rPr>
              <a:t>TETA </a:t>
            </a:r>
            <a:r>
              <a:rPr lang="zh-CN" altLang="en-US" sz="1500" dirty="0" smtClean="0">
                <a:latin typeface="Times New Roman" panose="02020603050405020304" pitchFamily="18" charset="0"/>
                <a:ea typeface="宋体" panose="02010600030101010101" pitchFamily="2" charset="-122"/>
              </a:rPr>
              <a:t>坐标</a:t>
            </a:r>
            <a:r>
              <a:rPr lang="zh-CN" altLang="en-US" sz="1500" dirty="0">
                <a:latin typeface="Times New Roman" panose="02020603050405020304" pitchFamily="18" charset="0"/>
                <a:ea typeface="宋体" panose="02010600030101010101" pitchFamily="2" charset="-122"/>
              </a:rPr>
              <a:t>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a:t>
            </a:r>
            <a:r>
              <a:rPr lang="en-US" altLang="zh-CN" sz="1500" dirty="0" smtClean="0">
                <a:latin typeface="Times New Roman" panose="02020603050405020304" pitchFamily="18" charset="0"/>
                <a:ea typeface="宋体" panose="02010600030101010101" pitchFamily="2" charset="-122"/>
              </a:rPr>
              <a:t>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 Claim 2</a:t>
            </a:r>
          </a:p>
          <a:p>
            <a:pPr lvl="1">
              <a:buFont typeface="Wingdings" panose="05000000000000000000" pitchFamily="2" charset="2"/>
              <a:buChar char="p"/>
            </a:pPr>
            <a:r>
              <a:rPr lang="zh-CN" altLang="en-US" sz="1500" smtClean="0">
                <a:latin typeface="Times New Roman" panose="02020603050405020304" pitchFamily="18" charset="0"/>
                <a:ea typeface="宋体" panose="02010600030101010101" pitchFamily="2" charset="-122"/>
                <a:cs typeface="Times New Roman" panose="02020603050405020304" pitchFamily="18" charset="0"/>
              </a:rPr>
              <a:t>当主过道</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33061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407</TotalTime>
  <Words>7257</Words>
  <Application>Microsoft Office PowerPoint</Application>
  <PresentationFormat>宽屏</PresentationFormat>
  <Paragraphs>567</Paragraphs>
  <Slides>57</Slides>
  <Notes>39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72"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Equation.AxMath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73</cp:revision>
  <dcterms:created xsi:type="dcterms:W3CDTF">2022-04-09T13:58:34Z</dcterms:created>
  <dcterms:modified xsi:type="dcterms:W3CDTF">2022-04-11T12:35:47Z</dcterms:modified>
</cp:coreProperties>
</file>